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80" r:id="rId4"/>
    <p:sldId id="281" r:id="rId5"/>
    <p:sldId id="282" r:id="rId6"/>
    <p:sldId id="283" r:id="rId7"/>
    <p:sldId id="284" r:id="rId8"/>
    <p:sldId id="285" r:id="rId9"/>
    <p:sldId id="286" r:id="rId10"/>
    <p:sldId id="287" r:id="rId11"/>
    <p:sldId id="27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490"/>
    <p:restoredTop sz="96327"/>
  </p:normalViewPr>
  <p:slideViewPr>
    <p:cSldViewPr snapToGrid="0" snapToObjects="1">
      <p:cViewPr varScale="1">
        <p:scale>
          <a:sx n="96" d="100"/>
          <a:sy n="96" d="100"/>
        </p:scale>
        <p:origin x="168"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7DA7-A6D4-5444-A18D-414156F6337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4D83655-92BE-E942-BCC4-50D42A5A8D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1DD5B06-9A80-A144-B9A1-B3DE07D46946}"/>
              </a:ext>
            </a:extLst>
          </p:cNvPr>
          <p:cNvSpPr>
            <a:spLocks noGrp="1"/>
          </p:cNvSpPr>
          <p:nvPr>
            <p:ph type="dt" sz="half" idx="10"/>
          </p:nvPr>
        </p:nvSpPr>
        <p:spPr/>
        <p:txBody>
          <a:bodyPr/>
          <a:lstStyle/>
          <a:p>
            <a:fld id="{8654EE39-8394-5647-A854-14704804B77A}" type="datetimeFigureOut">
              <a:rPr lang="en-US" smtClean="0"/>
              <a:t>3/26/24</a:t>
            </a:fld>
            <a:endParaRPr lang="en-US"/>
          </a:p>
        </p:txBody>
      </p:sp>
      <p:sp>
        <p:nvSpPr>
          <p:cNvPr id="5" name="Footer Placeholder 4">
            <a:extLst>
              <a:ext uri="{FF2B5EF4-FFF2-40B4-BE49-F238E27FC236}">
                <a16:creationId xmlns:a16="http://schemas.microsoft.com/office/drawing/2014/main" id="{104C073D-0DFA-A842-98A1-F39709EB8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52A7C-A104-1240-B3C0-E627CCBB6A4E}"/>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125762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CCD5-CE02-794D-8CA1-E572E5F79DD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CE93047-C475-6543-AC27-A8029C5879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9CCB62-567A-9345-AC8E-1AFBBB925598}"/>
              </a:ext>
            </a:extLst>
          </p:cNvPr>
          <p:cNvSpPr>
            <a:spLocks noGrp="1"/>
          </p:cNvSpPr>
          <p:nvPr>
            <p:ph type="dt" sz="half" idx="10"/>
          </p:nvPr>
        </p:nvSpPr>
        <p:spPr/>
        <p:txBody>
          <a:bodyPr/>
          <a:lstStyle/>
          <a:p>
            <a:fld id="{8654EE39-8394-5647-A854-14704804B77A}" type="datetimeFigureOut">
              <a:rPr lang="en-US" smtClean="0"/>
              <a:t>3/26/24</a:t>
            </a:fld>
            <a:endParaRPr lang="en-US"/>
          </a:p>
        </p:txBody>
      </p:sp>
      <p:sp>
        <p:nvSpPr>
          <p:cNvPr id="5" name="Footer Placeholder 4">
            <a:extLst>
              <a:ext uri="{FF2B5EF4-FFF2-40B4-BE49-F238E27FC236}">
                <a16:creationId xmlns:a16="http://schemas.microsoft.com/office/drawing/2014/main" id="{57AC33F9-A9FF-544A-B139-DF39249FE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5165D-079B-D544-85FB-40936A656BA7}"/>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63636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C10D9-E08B-6A4E-8315-B1AB316E723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2ED57EF-7A82-DD4D-A211-A1EE3609D76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2CA696-FE7B-5C44-9966-FA9C7003EC32}"/>
              </a:ext>
            </a:extLst>
          </p:cNvPr>
          <p:cNvSpPr>
            <a:spLocks noGrp="1"/>
          </p:cNvSpPr>
          <p:nvPr>
            <p:ph type="dt" sz="half" idx="10"/>
          </p:nvPr>
        </p:nvSpPr>
        <p:spPr/>
        <p:txBody>
          <a:bodyPr/>
          <a:lstStyle/>
          <a:p>
            <a:fld id="{8654EE39-8394-5647-A854-14704804B77A}" type="datetimeFigureOut">
              <a:rPr lang="en-US" smtClean="0"/>
              <a:t>3/26/24</a:t>
            </a:fld>
            <a:endParaRPr lang="en-US"/>
          </a:p>
        </p:txBody>
      </p:sp>
      <p:sp>
        <p:nvSpPr>
          <p:cNvPr id="5" name="Footer Placeholder 4">
            <a:extLst>
              <a:ext uri="{FF2B5EF4-FFF2-40B4-BE49-F238E27FC236}">
                <a16:creationId xmlns:a16="http://schemas.microsoft.com/office/drawing/2014/main" id="{3A126503-A16A-E84D-ABE0-B951DD369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0887B-DC65-FB42-A9A3-F5EFCCDE2C96}"/>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221558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DFDE-F504-9140-83DF-8265CB931F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112C799-ADD9-A245-84B7-D8D81D2011C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FE3141-F86A-614C-A7B8-4727A282540D}"/>
              </a:ext>
            </a:extLst>
          </p:cNvPr>
          <p:cNvSpPr>
            <a:spLocks noGrp="1"/>
          </p:cNvSpPr>
          <p:nvPr>
            <p:ph type="dt" sz="half" idx="10"/>
          </p:nvPr>
        </p:nvSpPr>
        <p:spPr/>
        <p:txBody>
          <a:bodyPr/>
          <a:lstStyle/>
          <a:p>
            <a:fld id="{8654EE39-8394-5647-A854-14704804B77A}" type="datetimeFigureOut">
              <a:rPr lang="en-US" smtClean="0"/>
              <a:t>3/26/24</a:t>
            </a:fld>
            <a:endParaRPr lang="en-US"/>
          </a:p>
        </p:txBody>
      </p:sp>
      <p:sp>
        <p:nvSpPr>
          <p:cNvPr id="5" name="Footer Placeholder 4">
            <a:extLst>
              <a:ext uri="{FF2B5EF4-FFF2-40B4-BE49-F238E27FC236}">
                <a16:creationId xmlns:a16="http://schemas.microsoft.com/office/drawing/2014/main" id="{8692D07A-86B2-5947-986D-86C9EF619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2D968-8BBF-2441-A1A8-48207529CA14}"/>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54243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C335-D4B0-EE44-AA8E-961A42F6D57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99F9E3-972F-DF4A-9E71-B88F16DBB0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9F7AD15-D9CE-DC45-BDD2-3E4F23B4908A}"/>
              </a:ext>
            </a:extLst>
          </p:cNvPr>
          <p:cNvSpPr>
            <a:spLocks noGrp="1"/>
          </p:cNvSpPr>
          <p:nvPr>
            <p:ph type="dt" sz="half" idx="10"/>
          </p:nvPr>
        </p:nvSpPr>
        <p:spPr/>
        <p:txBody>
          <a:bodyPr/>
          <a:lstStyle/>
          <a:p>
            <a:fld id="{8654EE39-8394-5647-A854-14704804B77A}" type="datetimeFigureOut">
              <a:rPr lang="en-US" smtClean="0"/>
              <a:t>3/26/24</a:t>
            </a:fld>
            <a:endParaRPr lang="en-US"/>
          </a:p>
        </p:txBody>
      </p:sp>
      <p:sp>
        <p:nvSpPr>
          <p:cNvPr id="5" name="Footer Placeholder 4">
            <a:extLst>
              <a:ext uri="{FF2B5EF4-FFF2-40B4-BE49-F238E27FC236}">
                <a16:creationId xmlns:a16="http://schemas.microsoft.com/office/drawing/2014/main" id="{66A1197D-ECE2-5844-9EBC-A9BF90B21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7A5ED-38D4-B347-9877-53F1469E2E3C}"/>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4038465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4E3D3-B147-7744-B1C3-04FDBA5B70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39A359-C8BC-3841-9D2F-E68CDB4BCF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1D06DD5-9C17-7D41-8E7C-5BDF5BA07BC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F3510A8-CB60-CB49-9337-E938FBBA1C2F}"/>
              </a:ext>
            </a:extLst>
          </p:cNvPr>
          <p:cNvSpPr>
            <a:spLocks noGrp="1"/>
          </p:cNvSpPr>
          <p:nvPr>
            <p:ph type="dt" sz="half" idx="10"/>
          </p:nvPr>
        </p:nvSpPr>
        <p:spPr/>
        <p:txBody>
          <a:bodyPr/>
          <a:lstStyle/>
          <a:p>
            <a:fld id="{8654EE39-8394-5647-A854-14704804B77A}" type="datetimeFigureOut">
              <a:rPr lang="en-US" smtClean="0"/>
              <a:t>3/26/24</a:t>
            </a:fld>
            <a:endParaRPr lang="en-US"/>
          </a:p>
        </p:txBody>
      </p:sp>
      <p:sp>
        <p:nvSpPr>
          <p:cNvPr id="6" name="Footer Placeholder 5">
            <a:extLst>
              <a:ext uri="{FF2B5EF4-FFF2-40B4-BE49-F238E27FC236}">
                <a16:creationId xmlns:a16="http://schemas.microsoft.com/office/drawing/2014/main" id="{82099EA6-7092-364C-86FE-6DEF24C73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C47095-6155-7845-9B3F-7545EAE0061E}"/>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01903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B0EB-2467-A542-9D71-B13C40812A5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13013A-DC51-E14F-8F7F-44CABA6927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808C57-E091-8842-B26D-0D5A956AA2C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0F416CA-8F50-7B41-9AB3-90D1007A25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0555E2-8FE0-A84B-BA82-1ECF7EAB19D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BBE54C9-A414-BD4B-BF84-B435C7F96B80}"/>
              </a:ext>
            </a:extLst>
          </p:cNvPr>
          <p:cNvSpPr>
            <a:spLocks noGrp="1"/>
          </p:cNvSpPr>
          <p:nvPr>
            <p:ph type="dt" sz="half" idx="10"/>
          </p:nvPr>
        </p:nvSpPr>
        <p:spPr/>
        <p:txBody>
          <a:bodyPr/>
          <a:lstStyle/>
          <a:p>
            <a:fld id="{8654EE39-8394-5647-A854-14704804B77A}" type="datetimeFigureOut">
              <a:rPr lang="en-US" smtClean="0"/>
              <a:t>3/26/24</a:t>
            </a:fld>
            <a:endParaRPr lang="en-US"/>
          </a:p>
        </p:txBody>
      </p:sp>
      <p:sp>
        <p:nvSpPr>
          <p:cNvPr id="8" name="Footer Placeholder 7">
            <a:extLst>
              <a:ext uri="{FF2B5EF4-FFF2-40B4-BE49-F238E27FC236}">
                <a16:creationId xmlns:a16="http://schemas.microsoft.com/office/drawing/2014/main" id="{9FDA0362-16EB-E442-A214-F0FA78177E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BA79BC-69C2-7B4D-AE7F-9E3CE5E4B0CC}"/>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512926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999A-6A04-9E4D-9B24-F2C0F68F91A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618ECD6-B202-9E4E-BDEB-221F011334E4}"/>
              </a:ext>
            </a:extLst>
          </p:cNvPr>
          <p:cNvSpPr>
            <a:spLocks noGrp="1"/>
          </p:cNvSpPr>
          <p:nvPr>
            <p:ph type="dt" sz="half" idx="10"/>
          </p:nvPr>
        </p:nvSpPr>
        <p:spPr/>
        <p:txBody>
          <a:bodyPr/>
          <a:lstStyle/>
          <a:p>
            <a:fld id="{8654EE39-8394-5647-A854-14704804B77A}" type="datetimeFigureOut">
              <a:rPr lang="en-US" smtClean="0"/>
              <a:t>3/26/24</a:t>
            </a:fld>
            <a:endParaRPr lang="en-US"/>
          </a:p>
        </p:txBody>
      </p:sp>
      <p:sp>
        <p:nvSpPr>
          <p:cNvPr id="4" name="Footer Placeholder 3">
            <a:extLst>
              <a:ext uri="{FF2B5EF4-FFF2-40B4-BE49-F238E27FC236}">
                <a16:creationId xmlns:a16="http://schemas.microsoft.com/office/drawing/2014/main" id="{B09F06F1-497D-AF4C-BC4B-FFFF04FAFA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62F93E-25CE-074D-9DFF-480E485D0199}"/>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378354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E52C1-0269-B142-AD34-41491F60785B}"/>
              </a:ext>
            </a:extLst>
          </p:cNvPr>
          <p:cNvSpPr>
            <a:spLocks noGrp="1"/>
          </p:cNvSpPr>
          <p:nvPr>
            <p:ph type="dt" sz="half" idx="10"/>
          </p:nvPr>
        </p:nvSpPr>
        <p:spPr/>
        <p:txBody>
          <a:bodyPr/>
          <a:lstStyle/>
          <a:p>
            <a:fld id="{8654EE39-8394-5647-A854-14704804B77A}" type="datetimeFigureOut">
              <a:rPr lang="en-US" smtClean="0"/>
              <a:t>3/26/24</a:t>
            </a:fld>
            <a:endParaRPr lang="en-US"/>
          </a:p>
        </p:txBody>
      </p:sp>
      <p:sp>
        <p:nvSpPr>
          <p:cNvPr id="3" name="Footer Placeholder 2">
            <a:extLst>
              <a:ext uri="{FF2B5EF4-FFF2-40B4-BE49-F238E27FC236}">
                <a16:creationId xmlns:a16="http://schemas.microsoft.com/office/drawing/2014/main" id="{35291D62-46A7-664A-8D63-7CDB85AE72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8F439F-5377-0047-A8BC-8A480F7F0A7F}"/>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79946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9280-C76D-3447-BA31-3C4E66EEDB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71B7707-C418-F64D-AEBE-5CEC755A2D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34F1E49-84EB-AF47-A8CE-9959EABBD7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AB772D-0263-6341-A927-2C74F181220B}"/>
              </a:ext>
            </a:extLst>
          </p:cNvPr>
          <p:cNvSpPr>
            <a:spLocks noGrp="1"/>
          </p:cNvSpPr>
          <p:nvPr>
            <p:ph type="dt" sz="half" idx="10"/>
          </p:nvPr>
        </p:nvSpPr>
        <p:spPr/>
        <p:txBody>
          <a:bodyPr/>
          <a:lstStyle/>
          <a:p>
            <a:fld id="{8654EE39-8394-5647-A854-14704804B77A}" type="datetimeFigureOut">
              <a:rPr lang="en-US" smtClean="0"/>
              <a:t>3/26/24</a:t>
            </a:fld>
            <a:endParaRPr lang="en-US"/>
          </a:p>
        </p:txBody>
      </p:sp>
      <p:sp>
        <p:nvSpPr>
          <p:cNvPr id="6" name="Footer Placeholder 5">
            <a:extLst>
              <a:ext uri="{FF2B5EF4-FFF2-40B4-BE49-F238E27FC236}">
                <a16:creationId xmlns:a16="http://schemas.microsoft.com/office/drawing/2014/main" id="{DF362BE4-CE70-164B-AE5D-AAF3B708D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00C1F4-D8D1-4146-B123-F1AF499550D7}"/>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327721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30C4-0C0B-764C-8899-C13A3B7C1C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3A94058-584C-5B49-80EB-6A3E7792D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91FE67-CAFD-684F-B281-0BAF42D07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04C2A1-3C9B-8B43-A46C-DB01A8FD9B29}"/>
              </a:ext>
            </a:extLst>
          </p:cNvPr>
          <p:cNvSpPr>
            <a:spLocks noGrp="1"/>
          </p:cNvSpPr>
          <p:nvPr>
            <p:ph type="dt" sz="half" idx="10"/>
          </p:nvPr>
        </p:nvSpPr>
        <p:spPr/>
        <p:txBody>
          <a:bodyPr/>
          <a:lstStyle/>
          <a:p>
            <a:fld id="{8654EE39-8394-5647-A854-14704804B77A}" type="datetimeFigureOut">
              <a:rPr lang="en-US" smtClean="0"/>
              <a:t>3/26/24</a:t>
            </a:fld>
            <a:endParaRPr lang="en-US"/>
          </a:p>
        </p:txBody>
      </p:sp>
      <p:sp>
        <p:nvSpPr>
          <p:cNvPr id="6" name="Footer Placeholder 5">
            <a:extLst>
              <a:ext uri="{FF2B5EF4-FFF2-40B4-BE49-F238E27FC236}">
                <a16:creationId xmlns:a16="http://schemas.microsoft.com/office/drawing/2014/main" id="{4A013C76-2968-C040-ADDB-42D592309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56843-02E0-5648-B3CB-AA81A9483C78}"/>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52390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355B20-DD9E-3740-8198-6403DE3DE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951049A-414B-AA46-BF9B-B6A9FD1E20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EC2004-F678-F54D-A757-A5C83A5227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4EE39-8394-5647-A854-14704804B77A}" type="datetimeFigureOut">
              <a:rPr lang="en-US" smtClean="0"/>
              <a:t>3/26/24</a:t>
            </a:fld>
            <a:endParaRPr lang="en-US"/>
          </a:p>
        </p:txBody>
      </p:sp>
      <p:sp>
        <p:nvSpPr>
          <p:cNvPr id="5" name="Footer Placeholder 4">
            <a:extLst>
              <a:ext uri="{FF2B5EF4-FFF2-40B4-BE49-F238E27FC236}">
                <a16:creationId xmlns:a16="http://schemas.microsoft.com/office/drawing/2014/main" id="{10EB363B-FF41-4345-A62B-848D4CF828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CA5577-B956-6841-9B04-0751E7A86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F3F3B-401A-FC4F-8007-01DBD66EAB3C}" type="slidenum">
              <a:rPr lang="en-US" smtClean="0"/>
              <a:t>‹#›</a:t>
            </a:fld>
            <a:endParaRPr lang="en-US"/>
          </a:p>
        </p:txBody>
      </p:sp>
    </p:spTree>
    <p:extLst>
      <p:ext uri="{BB962C8B-B14F-4D97-AF65-F5344CB8AC3E}">
        <p14:creationId xmlns:p14="http://schemas.microsoft.com/office/powerpoint/2010/main" val="3542729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sertiscorp.medium.com/latent-diffusion-models-a-review-part-i-d0feacc4906" TargetMode="External"/><Relationship Id="rId3" Type="http://schemas.openxmlformats.org/officeDocument/2006/relationships/hyperlink" Target="https://arxiv.org/pdf/2112.10752.pdf" TargetMode="External"/><Relationship Id="rId7" Type="http://schemas.openxmlformats.org/officeDocument/2006/relationships/hyperlink" Target="https://openai.com/research/clip"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hyperlink" Target="https://towardsdatascience.com/stable-diffusion-using-hugging-face-501d8dbdd8" TargetMode="External"/><Relationship Id="rId5" Type="http://schemas.openxmlformats.org/officeDocument/2006/relationships/hyperlink" Target="https://towardsdatascience.com/you-cant-spell-diffusion-without-u-60635f569579" TargetMode="External"/><Relationship Id="rId4" Type="http://schemas.openxmlformats.org/officeDocument/2006/relationships/hyperlink" Target="https://github.com/CompVis/latent-diffusion" TargetMode="External"/><Relationship Id="rId9" Type="http://schemas.openxmlformats.org/officeDocument/2006/relationships/hyperlink" Target="https://github.com/labmlai/annotated_deep_learning_paper_implementation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5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37393-E7B4-0444-8B54-659D23B64003}"/>
              </a:ext>
            </a:extLst>
          </p:cNvPr>
          <p:cNvSpPr>
            <a:spLocks noGrp="1"/>
          </p:cNvSpPr>
          <p:nvPr>
            <p:ph type="ctrTitle"/>
          </p:nvPr>
        </p:nvSpPr>
        <p:spPr>
          <a:xfrm>
            <a:off x="890338" y="640080"/>
            <a:ext cx="3734014" cy="3566160"/>
          </a:xfrm>
        </p:spPr>
        <p:txBody>
          <a:bodyPr anchor="b">
            <a:normAutofit/>
          </a:bodyPr>
          <a:lstStyle/>
          <a:p>
            <a:pPr algn="l"/>
            <a:r>
              <a:rPr lang="en-IN" sz="4000" b="1" dirty="0">
                <a:ea typeface="Apple Symbols" panose="02000000000000000000" pitchFamily="2" charset="-79"/>
                <a:cs typeface="Calibri" panose="020F0502020204030204" pitchFamily="34" charset="0"/>
              </a:rPr>
              <a:t>From Chaos to Clarity: Latent Diffusion</a:t>
            </a:r>
            <a:br>
              <a:rPr lang="en-IN" sz="3000" dirty="0">
                <a:ea typeface="Apple Symbols" panose="02000000000000000000" pitchFamily="2" charset="-79"/>
                <a:cs typeface="Calibri" panose="020F0502020204030204" pitchFamily="34" charset="0"/>
              </a:rPr>
            </a:br>
            <a:br>
              <a:rPr lang="en-IN" sz="3000" dirty="0">
                <a:ea typeface="Apple Symbols" panose="02000000000000000000" pitchFamily="2" charset="-79"/>
                <a:cs typeface="Calibri" panose="020F0502020204030204" pitchFamily="34" charset="0"/>
              </a:rPr>
            </a:br>
            <a:br>
              <a:rPr lang="en-IN" sz="3000" b="0" i="0" dirty="0">
                <a:effectLst/>
              </a:rPr>
            </a:br>
            <a:r>
              <a:rPr lang="en-IN" sz="1500" b="0" i="0" dirty="0">
                <a:effectLst/>
              </a:rPr>
              <a:t>Assignment 8: A Deep Dive into Latent Diffusion </a:t>
            </a:r>
            <a:r>
              <a:rPr lang="en-IN" sz="1500" dirty="0"/>
              <a:t>with CLIP, VAE, </a:t>
            </a:r>
            <a:r>
              <a:rPr lang="en-IN" sz="1500" dirty="0" err="1"/>
              <a:t>UNet</a:t>
            </a:r>
            <a:endParaRPr lang="en-US" sz="1500" dirty="0"/>
          </a:p>
        </p:txBody>
      </p:sp>
      <p:sp>
        <p:nvSpPr>
          <p:cNvPr id="3" name="Subtitle 2">
            <a:extLst>
              <a:ext uri="{FF2B5EF4-FFF2-40B4-BE49-F238E27FC236}">
                <a16:creationId xmlns:a16="http://schemas.microsoft.com/office/drawing/2014/main" id="{10A2A848-FF9E-B045-956B-70CDBD89EAD3}"/>
              </a:ext>
            </a:extLst>
          </p:cNvPr>
          <p:cNvSpPr>
            <a:spLocks noGrp="1"/>
          </p:cNvSpPr>
          <p:nvPr>
            <p:ph type="subTitle" idx="1"/>
          </p:nvPr>
        </p:nvSpPr>
        <p:spPr>
          <a:xfrm>
            <a:off x="890338" y="5285232"/>
            <a:ext cx="3734014" cy="1572768"/>
          </a:xfrm>
        </p:spPr>
        <p:txBody>
          <a:bodyPr>
            <a:normAutofit/>
          </a:bodyPr>
          <a:lstStyle/>
          <a:p>
            <a:pPr algn="l"/>
            <a:r>
              <a:rPr lang="en-US" sz="1800" dirty="0">
                <a:latin typeface="+mj-lt"/>
              </a:rPr>
              <a:t>Devesh Surve</a:t>
            </a:r>
          </a:p>
          <a:p>
            <a:pPr algn="l"/>
            <a:r>
              <a:rPr lang="en-US" sz="1800" dirty="0">
                <a:latin typeface="+mj-lt"/>
              </a:rPr>
              <a:t>27</a:t>
            </a:r>
            <a:r>
              <a:rPr lang="en-US" sz="1800" baseline="30000" dirty="0">
                <a:latin typeface="+mj-lt"/>
              </a:rPr>
              <a:t>th</a:t>
            </a:r>
            <a:r>
              <a:rPr lang="en-US" sz="1800" dirty="0">
                <a:latin typeface="+mj-lt"/>
              </a:rPr>
              <a:t> March 2024</a:t>
            </a:r>
          </a:p>
          <a:p>
            <a:pPr algn="l"/>
            <a:r>
              <a:rPr lang="en-US" sz="1800" dirty="0">
                <a:latin typeface="+mj-lt"/>
              </a:rPr>
              <a:t>ID: 002766974</a:t>
            </a:r>
          </a:p>
        </p:txBody>
      </p:sp>
      <p:sp>
        <p:nvSpPr>
          <p:cNvPr id="105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llustrate the concept of 'latent diffusion for image generation using machine learning'. The scene should depict a central, abstract machine or brain-like structure, surrounded by swirling patterns and floating symbols representing data and machine learning algorithms. From this central figure, rays of light or energy should extend outwards, reaching towards incomplete images or sketches that gradually become more detailed and vivid, symbolizing the process of generating images from latent space. The overall environment should be high-tech and futuristic, with glowing elements, digital grids, and a color palette of blues, greens, and purples to emphasize technological transformation and creativity.">
            <a:extLst>
              <a:ext uri="{FF2B5EF4-FFF2-40B4-BE49-F238E27FC236}">
                <a16:creationId xmlns:a16="http://schemas.microsoft.com/office/drawing/2014/main" id="{473B2CF2-11CF-5D41-8E64-7E0AA706E1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21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fontScale="90000"/>
          </a:bodyPr>
          <a:lstStyle/>
          <a:p>
            <a:r>
              <a:rPr lang="en-IN" sz="5400" b="1" i="0" dirty="0">
                <a:effectLst/>
              </a:rPr>
              <a:t>Prompt-to-image</a:t>
            </a:r>
          </a:p>
        </p:txBody>
      </p:sp>
      <p:sp>
        <p:nvSpPr>
          <p:cNvPr id="1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630936" y="2660904"/>
            <a:ext cx="4818888" cy="3547872"/>
          </a:xfrm>
        </p:spPr>
        <p:txBody>
          <a:bodyPr anchor="t">
            <a:normAutofit/>
          </a:bodyPr>
          <a:lstStyle/>
          <a:p>
            <a:pPr marL="0" indent="0">
              <a:buNone/>
            </a:pPr>
            <a:r>
              <a:rPr lang="en-IN" sz="1700" b="1" i="0">
                <a:effectLst/>
                <a:latin typeface="+mj-lt"/>
              </a:rPr>
              <a:t>5. Prompt to Image:</a:t>
            </a:r>
          </a:p>
          <a:p>
            <a:r>
              <a:rPr lang="en-IN" sz="1700" i="0">
                <a:effectLst/>
                <a:latin typeface="+mj-lt"/>
              </a:rPr>
              <a:t>Initializes a text-to-image class, setting up model and sampling configurations.</a:t>
            </a:r>
          </a:p>
          <a:p>
            <a:r>
              <a:rPr lang="en-IN" sz="1700" i="0">
                <a:effectLst/>
                <a:latin typeface="+mj-lt"/>
              </a:rPr>
              <a:t>Loads the Latent Diffusion model and sets the computational device.</a:t>
            </a:r>
          </a:p>
          <a:p>
            <a:r>
              <a:rPr lang="en-IN" sz="1700" i="0">
                <a:effectLst/>
                <a:latin typeface="+mj-lt"/>
              </a:rPr>
              <a:t>Selects between different samplers (DDIM, DDPM) based on user input.</a:t>
            </a:r>
          </a:p>
          <a:p>
            <a:r>
              <a:rPr lang="en-IN" sz="1700" i="0">
                <a:effectLst/>
                <a:latin typeface="+mj-lt"/>
              </a:rPr>
              <a:t>Generates images by conditioning on text prompts and managing batch processes.</a:t>
            </a:r>
          </a:p>
          <a:p>
            <a:r>
              <a:rPr lang="en-IN" sz="1700" i="0">
                <a:effectLst/>
                <a:latin typeface="+mj-lt"/>
              </a:rPr>
              <a:t>Saves generated images to a specified directory after decoding from latent space.</a:t>
            </a:r>
          </a:p>
          <a:p>
            <a:endParaRPr lang="en-IN" sz="1700" i="0">
              <a:effectLst/>
              <a:latin typeface="+mj-lt"/>
            </a:endParaRPr>
          </a:p>
          <a:p>
            <a:endParaRPr lang="en-IN" sz="1700" i="0">
              <a:effectLst/>
              <a:latin typeface="+mj-lt"/>
            </a:endParaRPr>
          </a:p>
          <a:p>
            <a:endParaRPr lang="en-IN" sz="1700" i="0">
              <a:effectLst/>
              <a:latin typeface="+mj-lt"/>
            </a:endParaRPr>
          </a:p>
          <a:p>
            <a:endParaRPr lang="en-IN" sz="1700" i="0">
              <a:effectLst/>
              <a:latin typeface="+mj-lt"/>
            </a:endParaRPr>
          </a:p>
          <a:p>
            <a:endParaRPr lang="en-IN" sz="1700" i="0">
              <a:effectLst/>
              <a:latin typeface="+mj-lt"/>
            </a:endParaRPr>
          </a:p>
        </p:txBody>
      </p:sp>
      <p:pic>
        <p:nvPicPr>
          <p:cNvPr id="8" name="Picture 7" descr="A diagram of a computer&#10;&#10;Description automatically generated">
            <a:extLst>
              <a:ext uri="{FF2B5EF4-FFF2-40B4-BE49-F238E27FC236}">
                <a16:creationId xmlns:a16="http://schemas.microsoft.com/office/drawing/2014/main" id="{2DBFAF3F-7275-4141-B148-F1D3A3F257D5}"/>
              </a:ext>
            </a:extLst>
          </p:cNvPr>
          <p:cNvPicPr>
            <a:picLocks noChangeAspect="1"/>
          </p:cNvPicPr>
          <p:nvPr/>
        </p:nvPicPr>
        <p:blipFill>
          <a:blip r:embed="rId2"/>
          <a:stretch>
            <a:fillRect/>
          </a:stretch>
        </p:blipFill>
        <p:spPr>
          <a:xfrm>
            <a:off x="6099048" y="1402358"/>
            <a:ext cx="5458968" cy="4053283"/>
          </a:xfrm>
          <a:prstGeom prst="rect">
            <a:avLst/>
          </a:prstGeom>
        </p:spPr>
      </p:pic>
    </p:spTree>
    <p:extLst>
      <p:ext uri="{BB962C8B-B14F-4D97-AF65-F5344CB8AC3E}">
        <p14:creationId xmlns:p14="http://schemas.microsoft.com/office/powerpoint/2010/main" val="409695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a:bodyPr>
          <a:lstStyle/>
          <a:p>
            <a:r>
              <a:rPr lang="en-IN" sz="5400" b="1" i="0" dirty="0">
                <a:effectLst/>
                <a:latin typeface="+mj-lt"/>
              </a:rPr>
              <a:t>References</a:t>
            </a:r>
          </a:p>
        </p:txBody>
      </p:sp>
      <p:sp>
        <p:nvSpPr>
          <p:cNvPr id="1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Thank You Images - Free Download on Freepik">
            <a:extLst>
              <a:ext uri="{FF2B5EF4-FFF2-40B4-BE49-F238E27FC236}">
                <a16:creationId xmlns:a16="http://schemas.microsoft.com/office/drawing/2014/main" id="{79258A64-AA3A-C74E-A683-9AADEB924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8980">
            <a:off x="7318337" y="829628"/>
            <a:ext cx="4443153" cy="295973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643278" y="2920767"/>
            <a:ext cx="11097238" cy="3087407"/>
          </a:xfrm>
        </p:spPr>
        <p:txBody>
          <a:bodyPr anchor="t">
            <a:normAutofit/>
          </a:bodyPr>
          <a:lstStyle/>
          <a:p>
            <a:r>
              <a:rPr lang="en-IN" sz="1800" dirty="0">
                <a:latin typeface="+mj-lt"/>
                <a:hlinkClick r:id="rId3"/>
              </a:rPr>
              <a:t>https://arxiv.org/pdf/2112.10752.pdf</a:t>
            </a:r>
            <a:r>
              <a:rPr lang="en-IN" sz="1800" dirty="0">
                <a:latin typeface="+mj-lt"/>
              </a:rPr>
              <a:t> - High-Resolution Image Synthesis with</a:t>
            </a:r>
          </a:p>
          <a:p>
            <a:pPr marL="0" indent="0">
              <a:buNone/>
            </a:pPr>
            <a:r>
              <a:rPr lang="en-IN" sz="1800" dirty="0">
                <a:latin typeface="+mj-lt"/>
              </a:rPr>
              <a:t>Latent Diffusion Models</a:t>
            </a:r>
          </a:p>
          <a:p>
            <a:r>
              <a:rPr lang="en-IN" sz="1800" dirty="0">
                <a:latin typeface="+mj-lt"/>
                <a:hlinkClick r:id="rId4"/>
              </a:rPr>
              <a:t>https://github.com/CompVis/latent-diffusion</a:t>
            </a:r>
            <a:endParaRPr lang="en-IN" sz="1800" dirty="0">
              <a:latin typeface="+mj-lt"/>
            </a:endParaRPr>
          </a:p>
          <a:p>
            <a:r>
              <a:rPr lang="en-IN" sz="1800" dirty="0">
                <a:latin typeface="+mj-lt"/>
                <a:hlinkClick r:id="rId5"/>
              </a:rPr>
              <a:t>https://towardsdatascience.com/you-cant-spell-diffusion-without-u-60635f569579</a:t>
            </a:r>
            <a:endParaRPr lang="en-IN" sz="1800" dirty="0">
              <a:latin typeface="+mj-lt"/>
            </a:endParaRPr>
          </a:p>
          <a:p>
            <a:r>
              <a:rPr lang="en-IN" sz="1800" dirty="0">
                <a:latin typeface="+mj-lt"/>
                <a:hlinkClick r:id="rId6"/>
              </a:rPr>
              <a:t>https://towardsdatascience.com/stable-diffusion-using-hugging-face-501d8dbdd8</a:t>
            </a:r>
            <a:endParaRPr lang="en-IN" sz="1800" dirty="0">
              <a:latin typeface="+mj-lt"/>
            </a:endParaRPr>
          </a:p>
          <a:p>
            <a:r>
              <a:rPr lang="en-IN" sz="1800" dirty="0">
                <a:latin typeface="+mj-lt"/>
                <a:hlinkClick r:id="rId7"/>
              </a:rPr>
              <a:t>https://openai.com/research/clip</a:t>
            </a:r>
            <a:endParaRPr lang="en-IN" sz="1800" dirty="0">
              <a:latin typeface="+mj-lt"/>
            </a:endParaRPr>
          </a:p>
          <a:p>
            <a:r>
              <a:rPr lang="en-IN" sz="1800" dirty="0">
                <a:latin typeface="+mj-lt"/>
                <a:hlinkClick r:id="rId8"/>
              </a:rPr>
              <a:t>https://sertiscorp.medium.com/latent-diffusion-models-a-review-part-i-d0feacc4906</a:t>
            </a:r>
            <a:endParaRPr lang="en-IN" sz="1800" dirty="0">
              <a:latin typeface="+mj-lt"/>
            </a:endParaRPr>
          </a:p>
          <a:p>
            <a:r>
              <a:rPr lang="en-IN" sz="1800" dirty="0">
                <a:latin typeface="+mj-lt"/>
                <a:hlinkClick r:id="rId9"/>
              </a:rPr>
              <a:t>https://github.com/labmlai/annotated_deep_learning_paper_implementations</a:t>
            </a:r>
            <a:endParaRPr lang="en-IN" sz="1800" dirty="0">
              <a:latin typeface="+mj-lt"/>
            </a:endParaRPr>
          </a:p>
          <a:p>
            <a:endParaRPr lang="en-IN" sz="1800" dirty="0">
              <a:latin typeface="+mj-lt"/>
            </a:endParaRPr>
          </a:p>
        </p:txBody>
      </p:sp>
    </p:spTree>
    <p:extLst>
      <p:ext uri="{BB962C8B-B14F-4D97-AF65-F5344CB8AC3E}">
        <p14:creationId xmlns:p14="http://schemas.microsoft.com/office/powerpoint/2010/main" val="266058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526773" y="-65866"/>
            <a:ext cx="11018520" cy="1434415"/>
          </a:xfrm>
        </p:spPr>
        <p:txBody>
          <a:bodyPr anchor="b">
            <a:normAutofit/>
          </a:bodyPr>
          <a:lstStyle/>
          <a:p>
            <a:r>
              <a:rPr lang="en-IN" sz="4000" b="1" i="0" dirty="0">
                <a:effectLst/>
              </a:rPr>
              <a:t>What are LDMs </a:t>
            </a:r>
            <a:r>
              <a:rPr lang="en-IN" sz="4000" b="1" i="0" dirty="0">
                <a:effectLst/>
                <a:latin typeface="+mj-lt"/>
              </a:rPr>
              <a:t>(Latent Diffusion Models) </a:t>
            </a:r>
            <a:r>
              <a:rPr lang="en-IN" sz="4000" b="1" i="0" dirty="0">
                <a:effectLst/>
              </a:rPr>
              <a:t>?</a:t>
            </a:r>
          </a:p>
        </p:txBody>
      </p:sp>
      <p:sp>
        <p:nvSpPr>
          <p:cNvPr id="103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529690" y="2054227"/>
            <a:ext cx="5564786" cy="3744027"/>
          </a:xfrm>
        </p:spPr>
        <p:txBody>
          <a:bodyPr anchor="t">
            <a:noAutofit/>
          </a:bodyPr>
          <a:lstStyle/>
          <a:p>
            <a:r>
              <a:rPr lang="en-IN" sz="1400" b="1" i="0" dirty="0">
                <a:effectLst/>
                <a:latin typeface="+mj-lt"/>
              </a:rPr>
              <a:t>DPMs (Diffusion Probabilistic Models):</a:t>
            </a:r>
          </a:p>
          <a:p>
            <a:pPr lvl="1"/>
            <a:r>
              <a:rPr lang="en-IN" sz="1400" i="0" dirty="0">
                <a:effectLst/>
                <a:latin typeface="+mj-lt"/>
              </a:rPr>
              <a:t>Achieve state-of-the-art results in text to image synthesis and beyond.</a:t>
            </a:r>
          </a:p>
          <a:p>
            <a:pPr lvl="1"/>
            <a:r>
              <a:rPr lang="en-IN" sz="1400" i="0" dirty="0">
                <a:effectLst/>
                <a:latin typeface="+mj-lt"/>
              </a:rPr>
              <a:t>Issue : Require significant computational resources</a:t>
            </a:r>
          </a:p>
          <a:p>
            <a:r>
              <a:rPr lang="en-IN" sz="1400" b="1" i="0" dirty="0">
                <a:effectLst/>
                <a:latin typeface="+mj-lt"/>
              </a:rPr>
              <a:t>Introduction of LDMs (Latent Diffusion Models):</a:t>
            </a:r>
          </a:p>
          <a:p>
            <a:pPr lvl="1"/>
            <a:r>
              <a:rPr lang="en-IN" sz="1400" i="0" dirty="0">
                <a:effectLst/>
                <a:latin typeface="+mj-lt"/>
              </a:rPr>
              <a:t>Operate in the latent space of pre-trained autoencoders</a:t>
            </a:r>
          </a:p>
          <a:p>
            <a:pPr lvl="1"/>
            <a:r>
              <a:rPr lang="en-IN" sz="1400" i="0" dirty="0">
                <a:effectLst/>
                <a:latin typeface="+mj-lt"/>
              </a:rPr>
              <a:t>Address the computational challenges of traditional DPMs</a:t>
            </a:r>
          </a:p>
          <a:p>
            <a:endParaRPr lang="en-IN" sz="1400" b="1" i="0" dirty="0">
              <a:effectLst/>
              <a:latin typeface="+mj-lt"/>
            </a:endParaRPr>
          </a:p>
          <a:p>
            <a:r>
              <a:rPr lang="en-IN" sz="1400" b="1" i="0" dirty="0">
                <a:effectLst/>
                <a:latin typeface="+mj-lt"/>
              </a:rPr>
              <a:t>Two Phases of Training:</a:t>
            </a:r>
          </a:p>
          <a:p>
            <a:pPr lvl="1"/>
            <a:r>
              <a:rPr lang="en-IN" sz="1400" b="1" i="0" dirty="0">
                <a:effectLst/>
                <a:latin typeface="+mj-lt"/>
              </a:rPr>
              <a:t>Perceptual Image Compression: </a:t>
            </a:r>
            <a:r>
              <a:rPr lang="en-IN" sz="1400" i="0" dirty="0">
                <a:effectLst/>
                <a:latin typeface="+mj-lt"/>
              </a:rPr>
              <a:t>pretrained autoencoders encode images into a latent space</a:t>
            </a:r>
          </a:p>
          <a:p>
            <a:pPr lvl="1"/>
            <a:r>
              <a:rPr lang="en-IN" sz="1400" b="1" i="0" dirty="0">
                <a:effectLst/>
                <a:latin typeface="+mj-lt"/>
              </a:rPr>
              <a:t>Latent Diffusion: </a:t>
            </a:r>
            <a:r>
              <a:rPr lang="en-IN" sz="1400" i="0" dirty="0">
                <a:effectLst/>
                <a:latin typeface="+mj-lt"/>
              </a:rPr>
              <a:t>Sequential denoising and refining steps in the latent space, utilizing cross-attention layers to achieve high-quality synthesis.</a:t>
            </a:r>
          </a:p>
          <a:p>
            <a:r>
              <a:rPr lang="en-IN" sz="1400" b="1" i="0" dirty="0">
                <a:effectLst/>
                <a:latin typeface="+mj-lt"/>
              </a:rPr>
              <a:t>Outcomes and Efficiency:</a:t>
            </a:r>
          </a:p>
          <a:p>
            <a:pPr lvl="1"/>
            <a:r>
              <a:rPr lang="en-IN" sz="1400" i="0" dirty="0">
                <a:effectLst/>
                <a:latin typeface="+mj-lt"/>
              </a:rPr>
              <a:t>Set new standards for image inpainting</a:t>
            </a:r>
          </a:p>
          <a:p>
            <a:pPr lvl="1"/>
            <a:r>
              <a:rPr lang="en-IN" sz="1400" i="0" dirty="0">
                <a:effectLst/>
                <a:latin typeface="+mj-lt"/>
              </a:rPr>
              <a:t>Significantly reduce the computational requirements</a:t>
            </a:r>
          </a:p>
        </p:txBody>
      </p:sp>
      <p:pic>
        <p:nvPicPr>
          <p:cNvPr id="2050" name="Picture 2">
            <a:extLst>
              <a:ext uri="{FF2B5EF4-FFF2-40B4-BE49-F238E27FC236}">
                <a16:creationId xmlns:a16="http://schemas.microsoft.com/office/drawing/2014/main" id="{A9E55F50-D8DE-2346-99D2-84B9A7F36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1681" y="2246384"/>
            <a:ext cx="5559037" cy="367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5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Effect transition="in" filter="fade">
                                      <p:cBhvr>
                                        <p:cTn id="43" dur="500"/>
                                        <p:tgtEl>
                                          <p:spTgt spid="4">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585216" y="0"/>
            <a:ext cx="11018520" cy="1434415"/>
          </a:xfrm>
        </p:spPr>
        <p:txBody>
          <a:bodyPr anchor="b">
            <a:normAutofit/>
          </a:bodyPr>
          <a:lstStyle/>
          <a:p>
            <a:r>
              <a:rPr lang="en-IN" sz="4000" b="1" dirty="0"/>
              <a:t>Role of VAEs (Variational Autoencoders )  ? </a:t>
            </a:r>
            <a:endParaRPr lang="en-IN" sz="4000" b="1" i="0" dirty="0">
              <a:effectLst/>
            </a:endParaRPr>
          </a:p>
        </p:txBody>
      </p:sp>
      <p:sp>
        <p:nvSpPr>
          <p:cNvPr id="308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320701" y="1946961"/>
            <a:ext cx="7233037" cy="4119172"/>
          </a:xfrm>
        </p:spPr>
        <p:txBody>
          <a:bodyPr anchor="t">
            <a:noAutofit/>
          </a:bodyPr>
          <a:lstStyle/>
          <a:p>
            <a:r>
              <a:rPr lang="en-IN" sz="1400" b="1" i="0" dirty="0">
                <a:effectLst/>
                <a:latin typeface="+mj-lt"/>
              </a:rPr>
              <a:t>VAE Structure and Function</a:t>
            </a:r>
            <a:r>
              <a:rPr lang="en-IN" sz="1400" i="0" dirty="0">
                <a:effectLst/>
                <a:latin typeface="+mj-lt"/>
              </a:rPr>
              <a:t>: </a:t>
            </a:r>
          </a:p>
          <a:p>
            <a:pPr lvl="1"/>
            <a:r>
              <a:rPr lang="en-IN" sz="1400" i="0" dirty="0">
                <a:effectLst/>
                <a:latin typeface="+mj-lt"/>
              </a:rPr>
              <a:t>Consists of two main components: </a:t>
            </a:r>
          </a:p>
          <a:p>
            <a:pPr lvl="2"/>
            <a:r>
              <a:rPr lang="en-IN" sz="1400" i="0" dirty="0">
                <a:effectLst/>
                <a:latin typeface="+mj-lt"/>
              </a:rPr>
              <a:t>Encoder E</a:t>
            </a:r>
          </a:p>
          <a:p>
            <a:pPr lvl="2"/>
            <a:r>
              <a:rPr lang="en-IN" sz="1400" dirty="0">
                <a:latin typeface="+mj-lt"/>
              </a:rPr>
              <a:t>D</a:t>
            </a:r>
            <a:r>
              <a:rPr lang="en-IN" sz="1400" i="0" dirty="0">
                <a:effectLst/>
                <a:latin typeface="+mj-lt"/>
              </a:rPr>
              <a:t>ecoder D. </a:t>
            </a:r>
          </a:p>
          <a:p>
            <a:pPr lvl="1"/>
            <a:r>
              <a:rPr lang="en-IN" sz="1400" i="0" dirty="0">
                <a:effectLst/>
                <a:latin typeface="+mj-lt"/>
              </a:rPr>
              <a:t>Encoder E:X→Z that maps high-dim input data X to a low-dim latent space Z. </a:t>
            </a:r>
          </a:p>
          <a:p>
            <a:pPr lvl="1"/>
            <a:r>
              <a:rPr lang="en-IN" sz="1400" i="0" dirty="0">
                <a:effectLst/>
                <a:latin typeface="+mj-lt"/>
              </a:rPr>
              <a:t>How ? By minimizing reconstruction loss </a:t>
            </a:r>
            <a:r>
              <a:rPr lang="en-IN" sz="1400" dirty="0">
                <a:latin typeface="+mj-lt"/>
              </a:rPr>
              <a:t>+ </a:t>
            </a:r>
            <a:r>
              <a:rPr lang="en-IN" sz="1400" i="0" dirty="0">
                <a:effectLst/>
                <a:latin typeface="+mj-lt"/>
              </a:rPr>
              <a:t>regularizing term ensuring normal distribution</a:t>
            </a:r>
          </a:p>
          <a:p>
            <a:pPr lvl="1"/>
            <a:r>
              <a:rPr lang="en-IN" sz="1400" dirty="0">
                <a:latin typeface="+mj-lt"/>
              </a:rPr>
              <a:t>D</a:t>
            </a:r>
            <a:r>
              <a:rPr lang="en-IN" sz="1400" i="0" dirty="0">
                <a:effectLst/>
                <a:latin typeface="+mj-lt"/>
              </a:rPr>
              <a:t>ecoder, D:Z→X that aims to get original image from the latent representation</a:t>
            </a:r>
          </a:p>
          <a:p>
            <a:r>
              <a:rPr lang="en-IN" sz="1400" b="1" i="0" dirty="0">
                <a:effectLst/>
                <a:latin typeface="+mj-lt"/>
              </a:rPr>
              <a:t>Role in Perceptual Compression:</a:t>
            </a:r>
            <a:r>
              <a:rPr lang="en-IN" sz="1400" i="0" dirty="0">
                <a:effectLst/>
                <a:latin typeface="+mj-lt"/>
              </a:rPr>
              <a:t> </a:t>
            </a:r>
          </a:p>
          <a:p>
            <a:pPr lvl="1"/>
            <a:r>
              <a:rPr lang="en-IN" sz="1400" dirty="0">
                <a:latin typeface="+mj-lt"/>
              </a:rPr>
              <a:t>E</a:t>
            </a:r>
            <a:r>
              <a:rPr lang="en-IN" sz="1400" i="0" dirty="0">
                <a:effectLst/>
                <a:latin typeface="+mj-lt"/>
              </a:rPr>
              <a:t>ncoder part of the VAE compresses input images into a latent representation. </a:t>
            </a:r>
          </a:p>
          <a:p>
            <a:pPr lvl="1"/>
            <a:r>
              <a:rPr lang="en-IN" sz="1400" i="0" dirty="0">
                <a:effectLst/>
                <a:latin typeface="+mj-lt"/>
              </a:rPr>
              <a:t>Process is termed "perceptual compression" because it aims to preserve human perceptually relevant information </a:t>
            </a:r>
          </a:p>
          <a:p>
            <a:pPr lvl="1"/>
            <a:r>
              <a:rPr lang="en-IN" sz="1400" i="0" dirty="0">
                <a:effectLst/>
                <a:latin typeface="+mj-lt"/>
              </a:rPr>
              <a:t>Achieved through a balance in the VAE loss function of following :  </a:t>
            </a:r>
          </a:p>
          <a:p>
            <a:pPr lvl="2"/>
            <a:r>
              <a:rPr lang="en-IN" sz="1400" dirty="0">
                <a:latin typeface="+mj-lt"/>
              </a:rPr>
              <a:t>T</a:t>
            </a:r>
            <a:r>
              <a:rPr lang="en-IN" sz="1400" i="0" dirty="0">
                <a:effectLst/>
                <a:latin typeface="+mj-lt"/>
              </a:rPr>
              <a:t>he fidelity of reconstruction (ensuring that decoded images still resemble the original ones) </a:t>
            </a:r>
          </a:p>
          <a:p>
            <a:pPr lvl="2"/>
            <a:r>
              <a:rPr lang="en-IN" sz="1400" dirty="0">
                <a:latin typeface="+mj-lt"/>
              </a:rPr>
              <a:t>R</a:t>
            </a:r>
            <a:r>
              <a:rPr lang="en-IN" sz="1400" i="0" dirty="0">
                <a:effectLst/>
                <a:latin typeface="+mj-lt"/>
              </a:rPr>
              <a:t>egularization of the latent space (ensuring that the space is smooth and well-organized).</a:t>
            </a:r>
          </a:p>
          <a:p>
            <a:r>
              <a:rPr lang="en-IN" sz="1400" b="1" i="0" dirty="0">
                <a:effectLst/>
                <a:latin typeface="+mj-lt"/>
              </a:rPr>
              <a:t>Integration with LDMs:</a:t>
            </a:r>
            <a:r>
              <a:rPr lang="en-IN" sz="1400" i="0" dirty="0">
                <a:effectLst/>
                <a:latin typeface="+mj-lt"/>
              </a:rPr>
              <a:t> Once images are compressed into the latent space by the VAE, LDMs then operate within this reduced-dimensional space</a:t>
            </a:r>
          </a:p>
        </p:txBody>
      </p:sp>
      <p:pic>
        <p:nvPicPr>
          <p:cNvPr id="3076" name="Picture 4" descr="LDM's internal representations of salient object (a) and depth (b)... |  Download Scientific Diagram">
            <a:extLst>
              <a:ext uri="{FF2B5EF4-FFF2-40B4-BE49-F238E27FC236}">
                <a16:creationId xmlns:a16="http://schemas.microsoft.com/office/drawing/2014/main" id="{6AD07E36-6E0D-3543-B622-468CEB9C7C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9" r="3209"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59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animEffect transition="in" filter="fade">
                                      <p:cBhvr>
                                        <p:cTn id="45" dur="500"/>
                                        <p:tgtEl>
                                          <p:spTgt spid="4">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fade">
                                      <p:cBhvr>
                                        <p:cTn id="50"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a:bodyPr>
          <a:lstStyle/>
          <a:p>
            <a:r>
              <a:rPr lang="en-IN" sz="4600" b="1" i="0" dirty="0">
                <a:effectLst/>
              </a:rPr>
              <a:t>No Diffusion</a:t>
            </a:r>
            <a:br>
              <a:rPr lang="en-IN" sz="4600" b="1" i="0" dirty="0">
                <a:effectLst/>
              </a:rPr>
            </a:br>
            <a:r>
              <a:rPr lang="en-IN" sz="4600" b="1" i="0" dirty="0">
                <a:effectLst/>
              </a:rPr>
              <a:t>without “U”(nets :)</a:t>
            </a:r>
          </a:p>
        </p:txBody>
      </p:sp>
      <p:sp>
        <p:nvSpPr>
          <p:cNvPr id="410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 diagram of a diagram&#10;&#10;Description automatically generated">
            <a:extLst>
              <a:ext uri="{FF2B5EF4-FFF2-40B4-BE49-F238E27FC236}">
                <a16:creationId xmlns:a16="http://schemas.microsoft.com/office/drawing/2014/main" id="{F6E67804-3D57-D64A-94EC-BD7618B3DA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8041" y="304371"/>
            <a:ext cx="6006735" cy="363407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414861" y="2454104"/>
            <a:ext cx="11362281" cy="4071200"/>
          </a:xfrm>
        </p:spPr>
        <p:txBody>
          <a:bodyPr anchor="t">
            <a:noAutofit/>
          </a:bodyPr>
          <a:lstStyle/>
          <a:p>
            <a:r>
              <a:rPr lang="en-IN" sz="1350" b="1" i="0" dirty="0">
                <a:effectLst/>
                <a:latin typeface="+mj-lt"/>
              </a:rPr>
              <a:t>U-Net Architecture</a:t>
            </a:r>
            <a:r>
              <a:rPr lang="en-IN" sz="1350" i="0" dirty="0">
                <a:effectLst/>
                <a:latin typeface="+mj-lt"/>
              </a:rPr>
              <a:t>: </a:t>
            </a:r>
          </a:p>
          <a:p>
            <a:pPr lvl="1"/>
            <a:r>
              <a:rPr lang="en-IN" sz="1350" i="0" dirty="0">
                <a:effectLst/>
                <a:latin typeface="+mj-lt"/>
              </a:rPr>
              <a:t>CNN Architecture serves as a core LDM component for denoising</a:t>
            </a:r>
          </a:p>
          <a:p>
            <a:pPr lvl="1"/>
            <a:r>
              <a:rPr lang="en-IN" sz="1350" i="0" dirty="0">
                <a:effectLst/>
                <a:latin typeface="+mj-lt"/>
              </a:rPr>
              <a:t>Captures context and reduces dimensionality through convolution and pooling layers</a:t>
            </a:r>
          </a:p>
          <a:p>
            <a:r>
              <a:rPr lang="en-IN" sz="1350" b="1" i="0" dirty="0">
                <a:effectLst/>
                <a:latin typeface="+mj-lt"/>
              </a:rPr>
              <a:t>Role in LDMs:</a:t>
            </a:r>
            <a:r>
              <a:rPr lang="en-IN" sz="1350" i="0" dirty="0">
                <a:effectLst/>
                <a:latin typeface="+mj-lt"/>
              </a:rPr>
              <a:t> </a:t>
            </a:r>
          </a:p>
          <a:p>
            <a:pPr lvl="1"/>
            <a:r>
              <a:rPr lang="en-IN" sz="1350" i="0" dirty="0">
                <a:effectLst/>
                <a:latin typeface="+mj-lt"/>
              </a:rPr>
              <a:t>Adapted to work with latent representations rather than raw pixel data. </a:t>
            </a:r>
          </a:p>
          <a:p>
            <a:pPr lvl="1"/>
            <a:r>
              <a:rPr lang="en-IN" sz="1350" i="0" dirty="0">
                <a:effectLst/>
                <a:latin typeface="+mj-lt"/>
              </a:rPr>
              <a:t>Receives a noisy latent version of an image (or another data type) </a:t>
            </a:r>
          </a:p>
          <a:p>
            <a:pPr lvl="1"/>
            <a:r>
              <a:rPr lang="en-IN" sz="1350" dirty="0">
                <a:latin typeface="+mj-lt"/>
              </a:rPr>
              <a:t>I</a:t>
            </a:r>
            <a:r>
              <a:rPr lang="en-IN" sz="1350" i="0" dirty="0">
                <a:effectLst/>
                <a:latin typeface="+mj-lt"/>
              </a:rPr>
              <a:t>ncrementally denoises it through the diffusion process. </a:t>
            </a:r>
          </a:p>
          <a:p>
            <a:pPr lvl="1"/>
            <a:r>
              <a:rPr lang="en-IN" sz="1350" i="0" dirty="0">
                <a:effectLst/>
                <a:latin typeface="+mj-lt"/>
              </a:rPr>
              <a:t>Each layer of the U-Net is tasked with understanding different scales of noise and detail,</a:t>
            </a:r>
          </a:p>
          <a:p>
            <a:r>
              <a:rPr lang="en-IN" sz="1350" b="1" i="0" dirty="0">
                <a:effectLst/>
                <a:latin typeface="+mj-lt"/>
              </a:rPr>
              <a:t>Denoising Process: </a:t>
            </a:r>
          </a:p>
          <a:p>
            <a:pPr lvl="1"/>
            <a:r>
              <a:rPr lang="en-IN" sz="1350" i="0" dirty="0">
                <a:effectLst/>
                <a:latin typeface="+mj-lt"/>
              </a:rPr>
              <a:t>Reverse the noise addition process to predict the clean version of the current noisy image at each step of the reverse diffusion process.</a:t>
            </a:r>
          </a:p>
          <a:p>
            <a:pPr lvl="1"/>
            <a:r>
              <a:rPr lang="en-IN" sz="1350" i="0" dirty="0">
                <a:effectLst/>
                <a:latin typeface="+mj-lt"/>
              </a:rPr>
              <a:t>Involves estimating the subtraction of noise from the current state, for loss function based on difference b/w the U-Net's output &amp; original image</a:t>
            </a:r>
          </a:p>
          <a:p>
            <a:r>
              <a:rPr lang="en-IN" sz="1350" b="1" i="0" dirty="0">
                <a:effectLst/>
                <a:latin typeface="+mj-lt"/>
              </a:rPr>
              <a:t>Speciality - Skip Connections for Context Preservation: </a:t>
            </a:r>
          </a:p>
          <a:p>
            <a:pPr lvl="1"/>
            <a:r>
              <a:rPr lang="en-IN" sz="1350" i="0" dirty="0">
                <a:effectLst/>
                <a:latin typeface="+mj-lt"/>
              </a:rPr>
              <a:t>Allow the model to carry detailed information directly from the contracting path to the expanding path, helping preserve context </a:t>
            </a:r>
          </a:p>
          <a:p>
            <a:r>
              <a:rPr lang="en-IN" sz="1350" b="1" i="0" dirty="0">
                <a:effectLst/>
                <a:latin typeface="+mj-lt"/>
              </a:rPr>
              <a:t>Integration with VAE’s Latent Space </a:t>
            </a:r>
            <a:r>
              <a:rPr lang="en-IN" sz="1350" b="1" i="0" dirty="0" err="1">
                <a:effectLst/>
                <a:latin typeface="+mj-lt"/>
              </a:rPr>
              <a:t>Modeling</a:t>
            </a:r>
            <a:r>
              <a:rPr lang="en-IN" sz="1350" b="1" i="0" dirty="0">
                <a:effectLst/>
                <a:latin typeface="+mj-lt"/>
              </a:rPr>
              <a:t>: </a:t>
            </a:r>
          </a:p>
          <a:p>
            <a:pPr lvl="1"/>
            <a:r>
              <a:rPr lang="en-IN" sz="1350" i="0" dirty="0">
                <a:effectLst/>
                <a:latin typeface="+mj-lt"/>
              </a:rPr>
              <a:t>U-Net operates within the compressed, efficient space created by a VAE</a:t>
            </a:r>
          </a:p>
        </p:txBody>
      </p:sp>
    </p:spTree>
    <p:extLst>
      <p:ext uri="{BB962C8B-B14F-4D97-AF65-F5344CB8AC3E}">
        <p14:creationId xmlns:p14="http://schemas.microsoft.com/office/powerpoint/2010/main" val="133790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3" end="13"/>
                                            </p:txEl>
                                          </p:spTgt>
                                        </p:tgtEl>
                                        <p:attrNameLst>
                                          <p:attrName>style.visibility</p:attrName>
                                        </p:attrNameLst>
                                      </p:cBhvr>
                                      <p:to>
                                        <p:strVal val="visible"/>
                                      </p:to>
                                    </p:set>
                                    <p:animEffect transition="in" filter="fade">
                                      <p:cBhvr>
                                        <p:cTn id="54" dur="500"/>
                                        <p:tgtEl>
                                          <p:spTgt spid="4">
                                            <p:txEl>
                                              <p:pRg st="13" end="1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txEl>
                                              <p:pRg st="14" end="14"/>
                                            </p:txEl>
                                          </p:spTgt>
                                        </p:tgtEl>
                                        <p:attrNameLst>
                                          <p:attrName>style.visibility</p:attrName>
                                        </p:attrNameLst>
                                      </p:cBhvr>
                                      <p:to>
                                        <p:strVal val="visible"/>
                                      </p:to>
                                    </p:set>
                                    <p:animEffect transition="in" filter="fade">
                                      <p:cBhvr>
                                        <p:cTn id="57"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a:bodyPr>
          <a:lstStyle/>
          <a:p>
            <a:r>
              <a:rPr lang="en-IN" sz="4000" b="1" i="0" dirty="0">
                <a:effectLst/>
              </a:rPr>
              <a:t>Enhancing LDMs </a:t>
            </a:r>
            <a:br>
              <a:rPr lang="en-IN" sz="4000" b="1" i="0" dirty="0">
                <a:effectLst/>
              </a:rPr>
            </a:br>
            <a:r>
              <a:rPr lang="en-IN" sz="4000" b="1" i="0" dirty="0">
                <a:effectLst/>
              </a:rPr>
              <a:t>with CLIP</a:t>
            </a:r>
          </a:p>
        </p:txBody>
      </p:sp>
      <p:sp>
        <p:nvSpPr>
          <p:cNvPr id="512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table diffusion using Hugging Face | by Aayush Agrawal | Towards Data  Science">
            <a:extLst>
              <a:ext uri="{FF2B5EF4-FFF2-40B4-BE49-F238E27FC236}">
                <a16:creationId xmlns:a16="http://schemas.microsoft.com/office/drawing/2014/main" id="{39E33D60-ACBE-9D46-9091-BFFB762E70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24808" y="212300"/>
            <a:ext cx="6384500" cy="354339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630936" y="2660904"/>
            <a:ext cx="11364402" cy="3984796"/>
          </a:xfrm>
        </p:spPr>
        <p:txBody>
          <a:bodyPr anchor="t">
            <a:noAutofit/>
          </a:bodyPr>
          <a:lstStyle/>
          <a:p>
            <a:r>
              <a:rPr lang="en-IN" sz="1400" b="1" i="0" dirty="0">
                <a:effectLst/>
                <a:latin typeface="+mj-lt"/>
              </a:rPr>
              <a:t>CLIP Integration in LDMs:</a:t>
            </a:r>
          </a:p>
          <a:p>
            <a:pPr lvl="1"/>
            <a:r>
              <a:rPr lang="en-IN" sz="1400" i="0" dirty="0">
                <a:effectLst/>
                <a:latin typeface="+mj-lt"/>
              </a:rPr>
              <a:t>CLIP (Contrastive Language–Image Pre-training) </a:t>
            </a:r>
          </a:p>
          <a:p>
            <a:pPr lvl="1"/>
            <a:r>
              <a:rPr lang="en-IN" sz="1400" i="0" dirty="0">
                <a:effectLst/>
                <a:latin typeface="+mj-lt"/>
              </a:rPr>
              <a:t>integrates with Latent Diffusion Models (LDMs) to bridge textual and visual data.</a:t>
            </a:r>
          </a:p>
          <a:p>
            <a:r>
              <a:rPr lang="en-IN" sz="1400" b="1" i="0" dirty="0">
                <a:effectLst/>
                <a:latin typeface="+mj-lt"/>
              </a:rPr>
              <a:t>Role in Text-to-Image Synthesis:</a:t>
            </a:r>
          </a:p>
          <a:p>
            <a:pPr lvl="1"/>
            <a:r>
              <a:rPr lang="en-IN" sz="1400" i="0" dirty="0">
                <a:effectLst/>
                <a:latin typeface="+mj-lt"/>
              </a:rPr>
              <a:t>Enables LDMs to generate images that closely align with natural language descriptions.</a:t>
            </a:r>
          </a:p>
          <a:p>
            <a:pPr lvl="1"/>
            <a:r>
              <a:rPr lang="en-IN" sz="1400" i="0" dirty="0">
                <a:effectLst/>
                <a:latin typeface="+mj-lt"/>
              </a:rPr>
              <a:t>Facilitates a direct translation of textual concepts into detailed, corresponding visual representations within the latent space.</a:t>
            </a:r>
          </a:p>
          <a:p>
            <a:r>
              <a:rPr lang="en-IN" sz="1400" b="1" i="0" dirty="0">
                <a:effectLst/>
                <a:latin typeface="+mj-lt"/>
              </a:rPr>
              <a:t>Semantic Guidance and Conditioning:</a:t>
            </a:r>
          </a:p>
          <a:p>
            <a:pPr lvl="1"/>
            <a:r>
              <a:rPr lang="en-IN" sz="1400" i="0" dirty="0">
                <a:effectLst/>
                <a:latin typeface="+mj-lt"/>
              </a:rPr>
              <a:t>Offers semantic understanding to LDMs, guiding the generation process to ensure output images match textual prompts accurately.</a:t>
            </a:r>
          </a:p>
          <a:p>
            <a:pPr lvl="1"/>
            <a:r>
              <a:rPr lang="en-IN" sz="1400" i="0" dirty="0">
                <a:effectLst/>
                <a:latin typeface="+mj-lt"/>
              </a:rPr>
              <a:t>Acts as a semantic filter, ensuring that generated images adhere to the conceptual expectations set by input text.</a:t>
            </a:r>
          </a:p>
          <a:p>
            <a:r>
              <a:rPr lang="en-IN" sz="1400" b="1" i="0" dirty="0">
                <a:effectLst/>
                <a:latin typeface="+mj-lt"/>
              </a:rPr>
              <a:t>Interfacing with Latent Representations:</a:t>
            </a:r>
          </a:p>
          <a:p>
            <a:pPr lvl="1"/>
            <a:r>
              <a:rPr lang="en-IN" sz="1400" i="0" dirty="0">
                <a:effectLst/>
                <a:latin typeface="+mj-lt"/>
              </a:rPr>
              <a:t>Works alongside the encoding and decoding processes of LDMs to maintain consistency between textual prompts and generated images.</a:t>
            </a:r>
          </a:p>
          <a:p>
            <a:pPr lvl="1"/>
            <a:r>
              <a:rPr lang="en-IN" sz="1400" i="0" dirty="0">
                <a:effectLst/>
                <a:latin typeface="+mj-lt"/>
              </a:rPr>
              <a:t>Enhances the latent space with linguistic context, allowing for more targeted and expressive image generation.</a:t>
            </a:r>
          </a:p>
          <a:p>
            <a:r>
              <a:rPr lang="en-IN" sz="1400" b="1" i="0" dirty="0">
                <a:effectLst/>
                <a:latin typeface="+mj-lt"/>
              </a:rPr>
              <a:t>Enhanced Content Creation:</a:t>
            </a:r>
          </a:p>
          <a:p>
            <a:pPr lvl="1"/>
            <a:r>
              <a:rPr lang="en-IN" sz="1400" i="0" dirty="0">
                <a:effectLst/>
                <a:latin typeface="+mj-lt"/>
              </a:rPr>
              <a:t>By incorporating CLIP, LDMs can produce more varied, contextually relevant, and semantically rich visual content.</a:t>
            </a:r>
          </a:p>
        </p:txBody>
      </p:sp>
    </p:spTree>
    <p:extLst>
      <p:ext uri="{BB962C8B-B14F-4D97-AF65-F5344CB8AC3E}">
        <p14:creationId xmlns:p14="http://schemas.microsoft.com/office/powerpoint/2010/main" val="335504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animEffect transition="in" filter="fade">
                                      <p:cBhvr>
                                        <p:cTn id="51" dur="500"/>
                                        <p:tgtEl>
                                          <p:spTgt spid="4">
                                            <p:txEl>
                                              <p:pRg st="12" end="1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13" end="13"/>
                                            </p:txEl>
                                          </p:spTgt>
                                        </p:tgtEl>
                                        <p:attrNameLst>
                                          <p:attrName>style.visibility</p:attrName>
                                        </p:attrNameLst>
                                      </p:cBhvr>
                                      <p:to>
                                        <p:strVal val="visible"/>
                                      </p:to>
                                    </p:set>
                                    <p:animEffect transition="in" filter="fade">
                                      <p:cBhvr>
                                        <p:cTn id="54"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a:bodyPr>
          <a:lstStyle/>
          <a:p>
            <a:r>
              <a:rPr lang="en-IN" sz="3800" b="1" i="0">
                <a:effectLst/>
              </a:rPr>
              <a:t>Putting it all together – LatentDiffusion Class</a:t>
            </a:r>
          </a:p>
        </p:txBody>
      </p:sp>
      <p:sp>
        <p:nvSpPr>
          <p:cNvPr id="2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630936" y="2660904"/>
            <a:ext cx="4818888" cy="3547872"/>
          </a:xfrm>
        </p:spPr>
        <p:txBody>
          <a:bodyPr anchor="t">
            <a:normAutofit/>
          </a:bodyPr>
          <a:lstStyle/>
          <a:p>
            <a:pPr marL="0" indent="0">
              <a:buNone/>
            </a:pPr>
            <a:r>
              <a:rPr lang="en-IN" sz="1700" b="1" i="0">
                <a:effectLst/>
                <a:latin typeface="+mj-lt"/>
              </a:rPr>
              <a:t>1. Diffusion:</a:t>
            </a:r>
          </a:p>
          <a:p>
            <a:r>
              <a:rPr lang="en-IN" sz="1700" i="0">
                <a:effectLst/>
                <a:latin typeface="+mj-lt"/>
              </a:rPr>
              <a:t>Defines the Latent Diffusion model for text-to-image translation.</a:t>
            </a:r>
          </a:p>
          <a:p>
            <a:r>
              <a:rPr lang="en-IN" sz="1700" i="0">
                <a:effectLst/>
                <a:latin typeface="+mj-lt"/>
              </a:rPr>
              <a:t>Integrates a DiffusionWrapper around the UNet model for processing.</a:t>
            </a:r>
          </a:p>
          <a:p>
            <a:r>
              <a:rPr lang="en-IN" sz="1700" i="0">
                <a:effectLst/>
                <a:latin typeface="+mj-lt"/>
              </a:rPr>
              <a:t>Utilizes pre-trained Autoencoder and CLIP Embedder for conditioning.</a:t>
            </a:r>
          </a:p>
          <a:p>
            <a:r>
              <a:rPr lang="en-IN" sz="1700" i="0">
                <a:effectLst/>
                <a:latin typeface="+mj-lt"/>
              </a:rPr>
              <a:t>Manages the diffusion process with customizable steps and scaling factors.</a:t>
            </a:r>
          </a:p>
          <a:p>
            <a:r>
              <a:rPr lang="en-IN" sz="1700" i="0">
                <a:effectLst/>
                <a:latin typeface="+mj-lt"/>
              </a:rPr>
              <a:t>Handles image generation from latent space representations.</a:t>
            </a:r>
          </a:p>
        </p:txBody>
      </p:sp>
      <p:pic>
        <p:nvPicPr>
          <p:cNvPr id="7" name="Picture 6" descr="A diagram of a model&#10;&#10;Description automatically generated">
            <a:extLst>
              <a:ext uri="{FF2B5EF4-FFF2-40B4-BE49-F238E27FC236}">
                <a16:creationId xmlns:a16="http://schemas.microsoft.com/office/drawing/2014/main" id="{EFC1AC80-A844-F04D-98D1-2BB41E4C194D}"/>
              </a:ext>
            </a:extLst>
          </p:cNvPr>
          <p:cNvPicPr>
            <a:picLocks noChangeAspect="1"/>
          </p:cNvPicPr>
          <p:nvPr/>
        </p:nvPicPr>
        <p:blipFill>
          <a:blip r:embed="rId2"/>
          <a:stretch>
            <a:fillRect/>
          </a:stretch>
        </p:blipFill>
        <p:spPr>
          <a:xfrm>
            <a:off x="6099048" y="1211295"/>
            <a:ext cx="5458968" cy="4435410"/>
          </a:xfrm>
          <a:prstGeom prst="rect">
            <a:avLst/>
          </a:prstGeom>
        </p:spPr>
      </p:pic>
    </p:spTree>
    <p:extLst>
      <p:ext uri="{BB962C8B-B14F-4D97-AF65-F5344CB8AC3E}">
        <p14:creationId xmlns:p14="http://schemas.microsoft.com/office/powerpoint/2010/main" val="402906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a:bodyPr>
          <a:lstStyle/>
          <a:p>
            <a:r>
              <a:rPr lang="en-IN" sz="5000" b="1" i="0">
                <a:effectLst/>
              </a:rPr>
              <a:t>VAE ( Variational AutoEncoder )</a:t>
            </a:r>
          </a:p>
        </p:txBody>
      </p:sp>
      <p:sp>
        <p:nvSpPr>
          <p:cNvPr id="2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630936" y="2660904"/>
            <a:ext cx="4818888" cy="3547872"/>
          </a:xfrm>
        </p:spPr>
        <p:txBody>
          <a:bodyPr anchor="t">
            <a:normAutofit/>
          </a:bodyPr>
          <a:lstStyle/>
          <a:p>
            <a:pPr marL="0" indent="0">
              <a:buNone/>
            </a:pPr>
            <a:r>
              <a:rPr lang="en-IN" sz="1700" b="1" i="0">
                <a:effectLst/>
                <a:latin typeface="+mj-lt"/>
              </a:rPr>
              <a:t>2. Autoencoder (VAE):</a:t>
            </a:r>
          </a:p>
          <a:p>
            <a:r>
              <a:rPr lang="en-IN" sz="1700" i="0">
                <a:effectLst/>
                <a:latin typeface="+mj-lt"/>
              </a:rPr>
              <a:t>Implements an encoder-decoder structure for image and latent space conversion.</a:t>
            </a:r>
          </a:p>
          <a:p>
            <a:r>
              <a:rPr lang="en-IN" sz="1700" i="0">
                <a:effectLst/>
                <a:latin typeface="+mj-lt"/>
              </a:rPr>
              <a:t>Maps images to a lower-dimensional latent space and back.</a:t>
            </a:r>
          </a:p>
          <a:p>
            <a:r>
              <a:rPr lang="en-IN" sz="1700" i="0">
                <a:effectLst/>
                <a:latin typeface="+mj-lt"/>
              </a:rPr>
              <a:t>Uses convolutional layers and normalization for efficient processing.</a:t>
            </a:r>
          </a:p>
          <a:p>
            <a:r>
              <a:rPr lang="en-IN" sz="1700" i="0">
                <a:effectLst/>
                <a:latin typeface="+mj-lt"/>
              </a:rPr>
              <a:t>Applies quantization for discrete latent space representation.</a:t>
            </a:r>
          </a:p>
          <a:p>
            <a:r>
              <a:rPr lang="en-IN" sz="1700" i="0">
                <a:effectLst/>
                <a:latin typeface="+mj-lt"/>
              </a:rPr>
              <a:t>Supports encoding and decoding functionalities for diffusion models.</a:t>
            </a:r>
          </a:p>
        </p:txBody>
      </p:sp>
      <p:pic>
        <p:nvPicPr>
          <p:cNvPr id="11" name="Picture 10" descr="A diagram of a computer code&#10;&#10;Description automatically generated">
            <a:extLst>
              <a:ext uri="{FF2B5EF4-FFF2-40B4-BE49-F238E27FC236}">
                <a16:creationId xmlns:a16="http://schemas.microsoft.com/office/drawing/2014/main" id="{BD1CCADC-430C-2B44-A61B-E4C413442D31}"/>
              </a:ext>
            </a:extLst>
          </p:cNvPr>
          <p:cNvPicPr>
            <a:picLocks noChangeAspect="1"/>
          </p:cNvPicPr>
          <p:nvPr/>
        </p:nvPicPr>
        <p:blipFill>
          <a:blip r:embed="rId2"/>
          <a:stretch>
            <a:fillRect/>
          </a:stretch>
        </p:blipFill>
        <p:spPr>
          <a:xfrm>
            <a:off x="6099048" y="1422830"/>
            <a:ext cx="5458968" cy="4012340"/>
          </a:xfrm>
          <a:prstGeom prst="rect">
            <a:avLst/>
          </a:prstGeom>
        </p:spPr>
      </p:pic>
    </p:spTree>
    <p:extLst>
      <p:ext uri="{BB962C8B-B14F-4D97-AF65-F5344CB8AC3E}">
        <p14:creationId xmlns:p14="http://schemas.microsoft.com/office/powerpoint/2010/main" val="209618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5" y="640080"/>
            <a:ext cx="5610839" cy="1481328"/>
          </a:xfrm>
        </p:spPr>
        <p:txBody>
          <a:bodyPr anchor="b">
            <a:normAutofit/>
          </a:bodyPr>
          <a:lstStyle/>
          <a:p>
            <a:r>
              <a:rPr lang="en-IN" sz="4000" b="1" i="0" dirty="0">
                <a:effectLst/>
              </a:rPr>
              <a:t>CLIP for Text </a:t>
            </a:r>
            <a:br>
              <a:rPr lang="en-IN" sz="4000" b="1" i="0" dirty="0">
                <a:effectLst/>
              </a:rPr>
            </a:br>
            <a:r>
              <a:rPr lang="en-IN" sz="4000" b="1" i="0" dirty="0">
                <a:effectLst/>
              </a:rPr>
              <a:t>Embeddings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630936" y="2660904"/>
            <a:ext cx="4818888" cy="3547872"/>
          </a:xfrm>
        </p:spPr>
        <p:txBody>
          <a:bodyPr anchor="t">
            <a:normAutofit/>
          </a:bodyPr>
          <a:lstStyle/>
          <a:p>
            <a:pPr marL="0" indent="0">
              <a:buNone/>
            </a:pPr>
            <a:r>
              <a:rPr lang="en-IN" sz="1700" b="1" i="0">
                <a:effectLst/>
                <a:latin typeface="+mj-lt"/>
              </a:rPr>
              <a:t>3. CLIP:</a:t>
            </a:r>
          </a:p>
          <a:p>
            <a:r>
              <a:rPr lang="en-IN" sz="1700" i="0">
                <a:effectLst/>
                <a:latin typeface="+mj-lt"/>
              </a:rPr>
              <a:t>Utilizes the CLIP model for converting text prompts into embeddings.</a:t>
            </a:r>
          </a:p>
          <a:p>
            <a:r>
              <a:rPr lang="en-IN" sz="1700" i="0">
                <a:effectLst/>
                <a:latin typeface="+mj-lt"/>
              </a:rPr>
              <a:t>Leverages HuggingFace's Transformers library for embedding extraction.</a:t>
            </a:r>
          </a:p>
          <a:p>
            <a:r>
              <a:rPr lang="en-IN" sz="1700" i="0">
                <a:effectLst/>
                <a:latin typeface="+mj-lt"/>
              </a:rPr>
              <a:t>Provides functionality to process multiple prompts in batches.</a:t>
            </a:r>
          </a:p>
          <a:p>
            <a:r>
              <a:rPr lang="en-IN" sz="1700" i="0">
                <a:effectLst/>
                <a:latin typeface="+mj-lt"/>
              </a:rPr>
              <a:t>Converts text prompts into fixed-length vector embeddings.</a:t>
            </a:r>
          </a:p>
          <a:p>
            <a:r>
              <a:rPr lang="en-IN" sz="1700" i="0">
                <a:effectLst/>
                <a:latin typeface="+mj-lt"/>
              </a:rPr>
              <a:t>Facilitates text-based conditioning for image generation tasks.</a:t>
            </a:r>
          </a:p>
        </p:txBody>
      </p:sp>
      <p:pic>
        <p:nvPicPr>
          <p:cNvPr id="8" name="Picture 7" descr="A diagram of a computer program&#10;&#10;Description automatically generated">
            <a:extLst>
              <a:ext uri="{FF2B5EF4-FFF2-40B4-BE49-F238E27FC236}">
                <a16:creationId xmlns:a16="http://schemas.microsoft.com/office/drawing/2014/main" id="{AB37F9E0-0CA4-D143-844C-F3536DF3BC93}"/>
              </a:ext>
            </a:extLst>
          </p:cNvPr>
          <p:cNvPicPr>
            <a:picLocks noChangeAspect="1"/>
          </p:cNvPicPr>
          <p:nvPr/>
        </p:nvPicPr>
        <p:blipFill>
          <a:blip r:embed="rId2"/>
          <a:stretch>
            <a:fillRect/>
          </a:stretch>
        </p:blipFill>
        <p:spPr>
          <a:xfrm>
            <a:off x="6099048" y="692674"/>
            <a:ext cx="5458968" cy="5472651"/>
          </a:xfrm>
          <a:prstGeom prst="rect">
            <a:avLst/>
          </a:prstGeom>
        </p:spPr>
      </p:pic>
    </p:spTree>
    <p:extLst>
      <p:ext uri="{BB962C8B-B14F-4D97-AF65-F5344CB8AC3E}">
        <p14:creationId xmlns:p14="http://schemas.microsoft.com/office/powerpoint/2010/main" val="110305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739128" y="638089"/>
            <a:ext cx="4818888" cy="1476801"/>
          </a:xfrm>
        </p:spPr>
        <p:txBody>
          <a:bodyPr anchor="b">
            <a:normAutofit/>
          </a:bodyPr>
          <a:lstStyle/>
          <a:p>
            <a:r>
              <a:rPr lang="en-IN" sz="5000" b="1" i="0" dirty="0" err="1">
                <a:effectLst/>
              </a:rPr>
              <a:t>Unet</a:t>
            </a:r>
            <a:r>
              <a:rPr lang="en-IN" sz="5000" b="1" i="0" dirty="0">
                <a:effectLst/>
              </a:rPr>
              <a:t> Diffusion Wrapper Class</a:t>
            </a:r>
          </a:p>
        </p:txBody>
      </p:sp>
      <p:pic>
        <p:nvPicPr>
          <p:cNvPr id="5" name="Picture 4" descr="A diagram of a company&#10;&#10;Description automatically generated">
            <a:extLst>
              <a:ext uri="{FF2B5EF4-FFF2-40B4-BE49-F238E27FC236}">
                <a16:creationId xmlns:a16="http://schemas.microsoft.com/office/drawing/2014/main" id="{CC1BC268-4B7D-8644-B854-8FC737DFF27F}"/>
              </a:ext>
            </a:extLst>
          </p:cNvPr>
          <p:cNvPicPr>
            <a:picLocks noChangeAspect="1"/>
          </p:cNvPicPr>
          <p:nvPr/>
        </p:nvPicPr>
        <p:blipFill>
          <a:blip r:embed="rId2"/>
          <a:stretch>
            <a:fillRect/>
          </a:stretch>
        </p:blipFill>
        <p:spPr>
          <a:xfrm>
            <a:off x="181003" y="1043276"/>
            <a:ext cx="6383209" cy="4771448"/>
          </a:xfrm>
          <a:prstGeom prst="rect">
            <a:avLst/>
          </a:prstGeom>
        </p:spPr>
      </p:pic>
      <p:sp>
        <p:nvSpPr>
          <p:cNvPr id="19"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6739128" y="2664886"/>
            <a:ext cx="4818888" cy="3550789"/>
          </a:xfrm>
        </p:spPr>
        <p:txBody>
          <a:bodyPr anchor="t">
            <a:normAutofit/>
          </a:bodyPr>
          <a:lstStyle/>
          <a:p>
            <a:pPr marL="0" indent="0">
              <a:buNone/>
            </a:pPr>
            <a:r>
              <a:rPr lang="en-IN" sz="1700" b="1" i="0" dirty="0">
                <a:effectLst/>
                <a:latin typeface="+mj-lt"/>
              </a:rPr>
              <a:t>4. </a:t>
            </a:r>
            <a:r>
              <a:rPr lang="en-IN" sz="1700" b="1" i="0">
                <a:effectLst/>
                <a:latin typeface="+mj-lt"/>
              </a:rPr>
              <a:t>UNet</a:t>
            </a:r>
            <a:r>
              <a:rPr lang="en-IN" sz="1700" b="1" i="0" dirty="0">
                <a:effectLst/>
                <a:latin typeface="+mj-lt"/>
              </a:rPr>
              <a:t>:</a:t>
            </a:r>
          </a:p>
          <a:p>
            <a:r>
              <a:rPr lang="en-IN" sz="1700" i="0" dirty="0">
                <a:effectLst/>
                <a:latin typeface="+mj-lt"/>
              </a:rPr>
              <a:t>Constructs a </a:t>
            </a:r>
            <a:r>
              <a:rPr lang="en-IN" sz="1700" i="0">
                <a:effectLst/>
                <a:latin typeface="+mj-lt"/>
              </a:rPr>
              <a:t>UNet</a:t>
            </a:r>
            <a:r>
              <a:rPr lang="en-IN" sz="1700" i="0" dirty="0">
                <a:effectLst/>
                <a:latin typeface="+mj-lt"/>
              </a:rPr>
              <a:t> architecture specifically designed for diffusion tasks.</a:t>
            </a:r>
          </a:p>
          <a:p>
            <a:r>
              <a:rPr lang="en-IN" sz="1700" i="0" dirty="0">
                <a:effectLst/>
                <a:latin typeface="+mj-lt"/>
              </a:rPr>
              <a:t>Incorporates spatial transformers for attention-based feature refinement.</a:t>
            </a:r>
          </a:p>
          <a:p>
            <a:r>
              <a:rPr lang="en-IN" sz="1700" i="0" dirty="0">
                <a:effectLst/>
                <a:latin typeface="+mj-lt"/>
              </a:rPr>
              <a:t>Manages multi-scale features through down-sampling and up-sampling layers.</a:t>
            </a:r>
          </a:p>
          <a:p>
            <a:r>
              <a:rPr lang="en-IN" sz="1700" i="0" dirty="0">
                <a:effectLst/>
                <a:latin typeface="+mj-lt"/>
              </a:rPr>
              <a:t>Adapts to different resolutions and channels through configurable parameters.</a:t>
            </a:r>
          </a:p>
          <a:p>
            <a:r>
              <a:rPr lang="en-IN" sz="1700" i="0" dirty="0">
                <a:effectLst/>
                <a:latin typeface="+mj-lt"/>
              </a:rPr>
              <a:t>Integrates time embedding and conditional guidance for detailed generation.</a:t>
            </a:r>
          </a:p>
        </p:txBody>
      </p:sp>
    </p:spTree>
    <p:extLst>
      <p:ext uri="{BB962C8B-B14F-4D97-AF65-F5344CB8AC3E}">
        <p14:creationId xmlns:p14="http://schemas.microsoft.com/office/powerpoint/2010/main" val="6111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2849</TotalTime>
  <Words>1046</Words>
  <Application>Microsoft Macintosh PowerPoint</Application>
  <PresentationFormat>Widescreen</PresentationFormat>
  <Paragraphs>111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From Chaos to Clarity: Latent Diffusion   Assignment 8: A Deep Dive into Latent Diffusion with CLIP, VAE, UNet</vt:lpstr>
      <vt:lpstr>What are LDMs (Latent Diffusion Models) ?</vt:lpstr>
      <vt:lpstr>Role of VAEs (Variational Autoencoders )  ? </vt:lpstr>
      <vt:lpstr>No Diffusion without “U”(nets :)</vt:lpstr>
      <vt:lpstr>Enhancing LDMs  with CLIP</vt:lpstr>
      <vt:lpstr>Putting it all together – LatentDiffusion Class</vt:lpstr>
      <vt:lpstr>VAE ( Variational AutoEncoder )</vt:lpstr>
      <vt:lpstr>CLIP for Text  Embeddings</vt:lpstr>
      <vt:lpstr>Unet Diffusion Wrapper Class</vt:lpstr>
      <vt:lpstr>Prompt-to-image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Image Classification : CIFAR - 10</dc:title>
  <dc:creator>Devesh Surve</dc:creator>
  <cp:lastModifiedBy>Devesh Surve</cp:lastModifiedBy>
  <cp:revision>19</cp:revision>
  <dcterms:created xsi:type="dcterms:W3CDTF">2024-01-30T19:16:04Z</dcterms:created>
  <dcterms:modified xsi:type="dcterms:W3CDTF">2024-03-27T15:22:30Z</dcterms:modified>
</cp:coreProperties>
</file>